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6" r:id="rId5"/>
    <p:sldId id="268" r:id="rId6"/>
    <p:sldId id="269" r:id="rId7"/>
    <p:sldId id="265" r:id="rId8"/>
    <p:sldId id="262" r:id="rId9"/>
    <p:sldId id="263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58" autoAdjust="0"/>
    <p:restoredTop sz="94660"/>
  </p:normalViewPr>
  <p:slideViewPr>
    <p:cSldViewPr>
      <p:cViewPr varScale="1">
        <p:scale>
          <a:sx n="70" d="100"/>
          <a:sy n="70" d="100"/>
        </p:scale>
        <p:origin x="2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137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93A44C-232C-44D1-AFBE-8DCC64E7B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38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AEFAFF-CDA4-4096-B73D-078FA3D50A62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3581400"/>
            <a:ext cx="8153400" cy="1371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953000"/>
            <a:ext cx="81534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7294-4345-4099-9CF4-93C502F83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2838-5D39-4C25-AA90-16A3C8094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4685F-8163-4825-B34B-112F7093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7149-A614-4B85-BF84-102490CFD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F056E-D5FC-4827-B97A-77151406C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E46E-7B50-4AF5-AA6B-0D875AA26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FE58D-D6DB-47D4-BB83-0A7DF22F9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877F-67F6-4C76-8EEC-8145A0102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E9E9-FFB6-4F4B-A7BD-57C3E7593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C11CD-CE89-445E-8FA1-3A1F02A39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314CE-DE31-486F-8F54-EE1C9EA06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524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88DD7B-2FBF-4271-B7AB-EB27D8832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History of the Periodic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1054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Russian chemist Dmitri Mendeleev (1869) wanted to organize known elements by properties.</a:t>
            </a:r>
          </a:p>
          <a:p>
            <a:pPr>
              <a:defRPr/>
            </a:pPr>
            <a:endParaRPr lang="en-US" sz="2800" b="1" dirty="0" smtClean="0"/>
          </a:p>
          <a:p>
            <a:pPr marL="514350" indent="-514350">
              <a:defRPr/>
            </a:pPr>
            <a:endParaRPr lang="en-US" sz="2800" b="1" dirty="0" smtClean="0"/>
          </a:p>
          <a:p>
            <a:pPr marL="514350" indent="-514350">
              <a:defRPr/>
            </a:pPr>
            <a:endParaRPr lang="en-US" sz="2800" b="1" dirty="0" smtClean="0"/>
          </a:p>
          <a:p>
            <a:pPr marL="514350" indent="-514350">
              <a:defRPr/>
            </a:pPr>
            <a:endParaRPr lang="en-US" sz="2800" b="1" dirty="0" smtClean="0"/>
          </a:p>
          <a:p>
            <a:pPr marL="514350" indent="-514350">
              <a:defRPr/>
            </a:pPr>
            <a:endParaRPr lang="en-US" sz="2800" b="1" dirty="0" smtClean="0"/>
          </a:p>
          <a:p>
            <a:pPr marL="514350" indent="-514350">
              <a:defRPr/>
            </a:pPr>
            <a:endParaRPr lang="en-US" sz="1000" b="1" dirty="0" smtClean="0"/>
          </a:p>
          <a:p>
            <a:pPr marL="514350" indent="-514350">
              <a:defRPr/>
            </a:pPr>
            <a:r>
              <a:rPr lang="en-US" b="1" dirty="0" smtClean="0"/>
              <a:t>When he arranged elements by increasing </a:t>
            </a:r>
            <a:r>
              <a:rPr lang="en-US" b="1" u="sng" dirty="0" smtClean="0">
                <a:solidFill>
                  <a:srgbClr val="FF0000"/>
                </a:solidFill>
              </a:rPr>
              <a:t>atomic weights</a:t>
            </a:r>
            <a:r>
              <a:rPr lang="en-US" b="1" dirty="0" smtClean="0"/>
              <a:t>, he noticed that similar elements occurred at regular intervals.</a:t>
            </a:r>
          </a:p>
          <a:p>
            <a:pPr marL="514350" indent="-514350">
              <a:defRPr/>
            </a:pPr>
            <a:endParaRPr lang="en-US" sz="2800" dirty="0" smtClean="0"/>
          </a:p>
          <a:p>
            <a:pPr marL="514350" indent="-514350"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100" name="Picture 3" descr="mendelev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146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574675"/>
          </a:xfrm>
        </p:spPr>
        <p:txBody>
          <a:bodyPr/>
          <a:lstStyle/>
          <a:p>
            <a:pPr algn="ctr"/>
            <a:r>
              <a:rPr lang="en-US" sz="3200" b="1" smtClean="0">
                <a:solidFill>
                  <a:srgbClr val="C00000"/>
                </a:solidFill>
              </a:rPr>
              <a:t>       Outcome Sentences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295400"/>
            <a:ext cx="3816350" cy="3933825"/>
          </a:xfrm>
        </p:spPr>
        <p:txBody>
          <a:bodyPr/>
          <a:lstStyle/>
          <a:p>
            <a:endParaRPr lang="en-US" sz="1800" smtClean="0"/>
          </a:p>
          <a:p>
            <a:endParaRPr lang="en-US" sz="1800" smtClean="0"/>
          </a:p>
          <a:p>
            <a:r>
              <a:rPr lang="en-US" b="1" smtClean="0"/>
              <a:t>After reflecting on today’s lesson, complete </a:t>
            </a:r>
            <a:r>
              <a:rPr lang="en-US" b="1" u="sng" smtClean="0">
                <a:solidFill>
                  <a:srgbClr val="C00000"/>
                </a:solidFill>
              </a:rPr>
              <a:t>three</a:t>
            </a:r>
            <a:r>
              <a:rPr lang="en-US" b="1" smtClean="0"/>
              <a:t> of the sentence starters in your chemistry journal entry for today.</a:t>
            </a:r>
          </a:p>
          <a:p>
            <a:endParaRPr lang="en-US" smtClean="0"/>
          </a:p>
          <a:p>
            <a:pPr>
              <a:buFontTx/>
              <a:buNone/>
            </a:pPr>
            <a:endParaRPr lang="en-US" sz="1800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738" y="1905000"/>
            <a:ext cx="4919662" cy="42672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Sentence Starters</a:t>
            </a:r>
          </a:p>
          <a:p>
            <a:pPr lvl="1"/>
            <a:r>
              <a:rPr lang="en-US" sz="2400" b="1" smtClean="0"/>
              <a:t>I’ve learned…</a:t>
            </a:r>
          </a:p>
          <a:p>
            <a:pPr lvl="1"/>
            <a:endParaRPr lang="en-US" sz="1200" b="1" smtClean="0"/>
          </a:p>
          <a:p>
            <a:pPr lvl="1"/>
            <a:r>
              <a:rPr lang="en-US" sz="2400" b="1" smtClean="0"/>
              <a:t>I was surprised…</a:t>
            </a:r>
          </a:p>
          <a:p>
            <a:pPr lvl="1"/>
            <a:endParaRPr lang="en-US" sz="1200" b="1" smtClean="0"/>
          </a:p>
          <a:p>
            <a:pPr lvl="1"/>
            <a:r>
              <a:rPr lang="en-US" sz="2400" b="1" smtClean="0"/>
              <a:t>I’m beginning to wonder…</a:t>
            </a:r>
          </a:p>
          <a:p>
            <a:pPr lvl="1"/>
            <a:endParaRPr lang="en-US" sz="1200" b="1" smtClean="0"/>
          </a:p>
          <a:p>
            <a:pPr lvl="1"/>
            <a:r>
              <a:rPr lang="en-US" sz="2400" b="1" smtClean="0"/>
              <a:t>I would conclude…</a:t>
            </a:r>
          </a:p>
          <a:p>
            <a:pPr lvl="1"/>
            <a:endParaRPr lang="en-US" sz="1200" b="1" smtClean="0"/>
          </a:p>
          <a:p>
            <a:pPr lvl="1"/>
            <a:r>
              <a:rPr lang="en-US" sz="2400" b="1" smtClean="0"/>
              <a:t>I now realize that…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357938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Mendeleev’s Periodic Table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495800"/>
          </a:xfrm>
        </p:spPr>
        <p:txBody>
          <a:bodyPr/>
          <a:lstStyle/>
          <a:p>
            <a:r>
              <a:rPr lang="en-US" b="1" dirty="0" smtClean="0"/>
              <a:t>He called his chart the “</a:t>
            </a:r>
            <a:r>
              <a:rPr lang="en-US" b="1" dirty="0" smtClean="0">
                <a:solidFill>
                  <a:srgbClr val="FF0000"/>
                </a:solidFill>
              </a:rPr>
              <a:t>periodic</a:t>
            </a:r>
            <a:r>
              <a:rPr lang="en-US" b="1" dirty="0" smtClean="0"/>
              <a:t>” table.</a:t>
            </a:r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6387" name="Picture 3" descr="2357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38400"/>
            <a:ext cx="647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86538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Mendeleev’s Periodic Table</a:t>
            </a:r>
            <a:endParaRPr 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order for similar elements to line up, Mendeleev left gaps in his chart.</a:t>
            </a:r>
          </a:p>
          <a:p>
            <a:endParaRPr lang="en-US" sz="1200" b="1" dirty="0" smtClean="0"/>
          </a:p>
          <a:p>
            <a:r>
              <a:rPr lang="en-US" b="1" dirty="0" smtClean="0"/>
              <a:t>Mendeleev stated these were undiscovered elements.  He made predictions about these undiscovered elements based on the other elements in the same row.</a:t>
            </a:r>
          </a:p>
          <a:p>
            <a:endParaRPr lang="en-US" sz="1200" b="1" dirty="0" smtClean="0"/>
          </a:p>
          <a:p>
            <a:r>
              <a:rPr lang="en-US" b="1" dirty="0" smtClean="0"/>
              <a:t>By 1886, these elements (scandium, gallium, and germanium) were discovered and their properties closely matched his predictions.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434138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FF0000"/>
                </a:solidFill>
              </a:rPr>
              <a:t>Properties of Some Elements Predicted By Mendeleev</a:t>
            </a:r>
          </a:p>
        </p:txBody>
      </p:sp>
      <p:graphicFrame>
        <p:nvGraphicFramePr>
          <p:cNvPr id="4096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762000" y="1676400"/>
          <a:ext cx="77724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Image" r:id="rId3" imgW="6943977" imgH="5047315" progId="">
                  <p:embed/>
                </p:oleObj>
              </mc:Choice>
              <mc:Fallback>
                <p:oleObj name="Image" r:id="rId3" imgW="6943977" imgH="5047315" progId="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777240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172200" cy="1066800"/>
          </a:xfrm>
        </p:spPr>
        <p:txBody>
          <a:bodyPr/>
          <a:lstStyle/>
          <a:p>
            <a:r>
              <a:rPr lang="en-US" sz="3200" b="1" smtClean="0">
                <a:solidFill>
                  <a:srgbClr val="FF0000"/>
                </a:solidFill>
              </a:rPr>
              <a:t>Mendeleev has Unresolved Issues</a:t>
            </a:r>
            <a:endParaRPr lang="en-US" sz="3200" smtClean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543800" cy="4800600"/>
          </a:xfrm>
        </p:spPr>
        <p:txBody>
          <a:bodyPr/>
          <a:lstStyle/>
          <a:p>
            <a:r>
              <a:rPr lang="en-US" b="1" dirty="0" smtClean="0"/>
              <a:t>With the discovery of Mendeleev’s predicted elements, most chemists were persuaded to accept his table. </a:t>
            </a:r>
            <a:r>
              <a:rPr lang="en-US" b="1" u="sng" dirty="0" smtClean="0"/>
              <a:t>However</a:t>
            </a:r>
            <a:r>
              <a:rPr lang="en-US" b="1" dirty="0" smtClean="0"/>
              <a:t>, there were two issues unresolved by his table.</a:t>
            </a:r>
          </a:p>
          <a:p>
            <a:endParaRPr lang="en-US" sz="1000" b="1" dirty="0" smtClean="0"/>
          </a:p>
          <a:p>
            <a:pPr>
              <a:buFontTx/>
              <a:buAutoNum type="alphaLcParenR"/>
            </a:pPr>
            <a:r>
              <a:rPr lang="en-US" b="1" dirty="0" smtClean="0"/>
              <a:t>What caused elements to have similar properties? </a:t>
            </a:r>
          </a:p>
          <a:p>
            <a:pPr>
              <a:buFontTx/>
              <a:buAutoNum type="alphaLcParenR"/>
            </a:pPr>
            <a:endParaRPr lang="en-US" sz="1200" b="1" dirty="0" smtClean="0"/>
          </a:p>
          <a:p>
            <a:pPr>
              <a:buFontTx/>
              <a:buAutoNum type="alphaLcParenR"/>
            </a:pPr>
            <a:r>
              <a:rPr lang="en-US" b="1" dirty="0" smtClean="0"/>
              <a:t>Why were there certain cases when a heaver element had to be placed in front of a light element so properties would line up? (</a:t>
            </a:r>
            <a:r>
              <a:rPr lang="en-US" b="1" dirty="0" err="1" smtClean="0"/>
              <a:t>Te</a:t>
            </a:r>
            <a:r>
              <a:rPr lang="en-US" b="1" dirty="0" smtClean="0"/>
              <a:t> and I) </a:t>
            </a:r>
          </a:p>
          <a:p>
            <a:pPr>
              <a:buFontTx/>
              <a:buAutoNum type="alphaLcParenR"/>
            </a:pPr>
            <a:endParaRPr lang="en-US" dirty="0" smtClean="0"/>
          </a:p>
          <a:p>
            <a:pPr>
              <a:buFontTx/>
              <a:buAutoNum type="alphaLcParenR"/>
            </a:pPr>
            <a:endParaRPr lang="en-US" sz="1000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FF0000"/>
                </a:solidFill>
              </a:rPr>
              <a:t>   Moseley and the Periodic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Henry Moseley (1911) – discovered technique to determine nuclear charge of atom.</a:t>
            </a:r>
          </a:p>
          <a:p>
            <a:endParaRPr lang="en-US" sz="800" b="1" dirty="0" smtClean="0"/>
          </a:p>
          <a:p>
            <a:r>
              <a:rPr lang="en-US" b="1" dirty="0" smtClean="0"/>
              <a:t>He called this the </a:t>
            </a:r>
            <a:r>
              <a:rPr lang="en-US" b="1" dirty="0" smtClean="0">
                <a:solidFill>
                  <a:srgbClr val="FF0000"/>
                </a:solidFill>
              </a:rPr>
              <a:t>atomic number</a:t>
            </a:r>
            <a:r>
              <a:rPr lang="en-US" b="1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r>
              <a:rPr lang="en-US" b="1" dirty="0" smtClean="0"/>
              <a:t>Every element had its own unique atomic number.</a:t>
            </a:r>
          </a:p>
          <a:p>
            <a:endParaRPr lang="en-US" sz="800" b="1" dirty="0" smtClean="0"/>
          </a:p>
          <a:p>
            <a:r>
              <a:rPr lang="en-US" b="1" dirty="0" smtClean="0"/>
              <a:t>When Moseley arranged elements by increasing atomic number, the inconsistencies disappeared.</a:t>
            </a:r>
          </a:p>
        </p:txBody>
      </p:sp>
      <p:pic>
        <p:nvPicPr>
          <p:cNvPr id="8195" name="Picture 3" descr="mosel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2860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434138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Modern Periodic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8006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Periodic Law</a:t>
            </a:r>
            <a:r>
              <a:rPr lang="en-US" b="1" dirty="0" smtClean="0"/>
              <a:t> – when elements are arranged by increasing </a:t>
            </a:r>
            <a:r>
              <a:rPr lang="en-US" b="1" u="sng" dirty="0" smtClean="0">
                <a:solidFill>
                  <a:srgbClr val="FF0000"/>
                </a:solidFill>
              </a:rPr>
              <a:t>atomic numbers</a:t>
            </a:r>
            <a:r>
              <a:rPr lang="en-US" b="1" dirty="0" smtClean="0"/>
              <a:t>, elements with similar chemical and physical properties occur at regular intervals.</a:t>
            </a:r>
          </a:p>
          <a:p>
            <a:endParaRPr lang="en-US" sz="800" b="1" dirty="0" smtClean="0"/>
          </a:p>
          <a:p>
            <a:r>
              <a:rPr lang="en-US" b="1" dirty="0" smtClean="0"/>
              <a:t>Today the periodic table arranges elements by </a:t>
            </a:r>
            <a:r>
              <a:rPr lang="en-US" b="1" u="sng" dirty="0" smtClean="0">
                <a:solidFill>
                  <a:srgbClr val="FF0000"/>
                </a:solidFill>
              </a:rPr>
              <a:t>groups</a:t>
            </a:r>
            <a:r>
              <a:rPr lang="en-US" b="1" dirty="0" smtClean="0"/>
              <a:t> and </a:t>
            </a:r>
            <a:r>
              <a:rPr lang="en-US" b="1" u="sng" dirty="0" smtClean="0">
                <a:solidFill>
                  <a:srgbClr val="FF0000"/>
                </a:solidFill>
              </a:rPr>
              <a:t>periods</a:t>
            </a:r>
            <a:r>
              <a:rPr lang="en-US" b="1" dirty="0" smtClean="0"/>
              <a:t>.</a:t>
            </a:r>
          </a:p>
          <a:p>
            <a:endParaRPr lang="en-US" sz="1000" b="1" u="sng" dirty="0" smtClean="0">
              <a:solidFill>
                <a:srgbClr val="FFC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Group</a:t>
            </a:r>
            <a:r>
              <a:rPr lang="en-US" b="1" dirty="0" smtClean="0"/>
              <a:t> – vertical column of elements</a:t>
            </a:r>
          </a:p>
          <a:p>
            <a:pPr lvl="1"/>
            <a:r>
              <a:rPr lang="en-US" sz="2400" b="1" dirty="0" smtClean="0"/>
              <a:t>also known as </a:t>
            </a:r>
            <a:r>
              <a:rPr lang="en-US" sz="2400" b="1" dirty="0" smtClean="0">
                <a:solidFill>
                  <a:srgbClr val="FF0000"/>
                </a:solidFill>
              </a:rPr>
              <a:t>families</a:t>
            </a:r>
          </a:p>
          <a:p>
            <a:pPr>
              <a:buFont typeface="Wingdings" pitchFamily="2" charset="2"/>
              <a:buNone/>
            </a:pPr>
            <a:endParaRPr lang="en-US" sz="1000" b="1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Period</a:t>
            </a:r>
            <a:r>
              <a:rPr lang="en-US" b="1" dirty="0" smtClean="0"/>
              <a:t> – horizontal row of elements</a:t>
            </a:r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endParaRPr lang="en-US" b="1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86538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Changes in the Periodic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800600"/>
          </a:xfrm>
        </p:spPr>
        <p:txBody>
          <a:bodyPr/>
          <a:lstStyle/>
          <a:p>
            <a:r>
              <a:rPr lang="en-US" sz="2800" b="1" dirty="0" smtClean="0"/>
              <a:t>There have been significant changes to the periodic table since Mendeleev created his chart.</a:t>
            </a:r>
          </a:p>
          <a:p>
            <a:endParaRPr lang="en-US" sz="1200" b="1" dirty="0" smtClean="0"/>
          </a:p>
          <a:p>
            <a:pPr>
              <a:buFontTx/>
              <a:buAutoNum type="alphaLcParenR"/>
            </a:pPr>
            <a:r>
              <a:rPr lang="en-US" sz="2800" b="1" u="sng" dirty="0" smtClean="0">
                <a:solidFill>
                  <a:srgbClr val="FF0000"/>
                </a:solidFill>
              </a:rPr>
              <a:t>Noble Gases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– elements that make up group 18.  Include He, Ne, </a:t>
            </a:r>
            <a:r>
              <a:rPr lang="en-US" sz="2800" b="1" dirty="0" err="1" smtClean="0"/>
              <a:t>Ar</a:t>
            </a:r>
            <a:r>
              <a:rPr lang="en-US" sz="2800" b="1" dirty="0" smtClean="0"/>
              <a:t>, Kr, </a:t>
            </a:r>
            <a:r>
              <a:rPr lang="en-US" sz="2800" b="1" dirty="0" err="1" smtClean="0"/>
              <a:t>Xe</a:t>
            </a:r>
            <a:r>
              <a:rPr lang="en-US" sz="2800" b="1" dirty="0" smtClean="0"/>
              <a:t>, and Rn.</a:t>
            </a:r>
          </a:p>
          <a:p>
            <a:pPr>
              <a:buFontTx/>
              <a:buAutoNum type="alphaLcParenR"/>
            </a:pPr>
            <a:endParaRPr lang="en-US" sz="1200" b="1" dirty="0" smtClean="0"/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800" b="1" dirty="0" smtClean="0"/>
              <a:t>Extremely unreactive gases. 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800" b="1" dirty="0" smtClean="0"/>
              <a:t>Very stable elements that will not combine with other atoms in nature.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662738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Changes in the Periodic Table</a:t>
            </a:r>
            <a:endParaRPr 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2800" b="1" u="sng" dirty="0" smtClean="0">
                <a:solidFill>
                  <a:srgbClr val="FF0000"/>
                </a:solidFill>
              </a:rPr>
              <a:t>Lanthanide series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– elements 58-71</a:t>
            </a:r>
          </a:p>
          <a:p>
            <a:pPr marL="514350" indent="-514350">
              <a:buFont typeface="Wingdings" pitchFamily="2" charset="2"/>
              <a:buNone/>
            </a:pPr>
            <a:endParaRPr lang="en-US" sz="1200" b="1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400" b="1" dirty="0" smtClean="0"/>
              <a:t>Also called rare earth elements since they are hard to identify and separate.</a:t>
            </a:r>
          </a:p>
          <a:p>
            <a:pPr marL="914400" lvl="1" indent="-514350">
              <a:buFont typeface="Wingdings" pitchFamily="2" charset="2"/>
              <a:buChar char="Ø"/>
            </a:pPr>
            <a:endParaRPr lang="en-US" sz="1000" b="1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400" b="1" dirty="0" smtClean="0"/>
              <a:t>These elements are part of period 6.</a:t>
            </a:r>
          </a:p>
          <a:p>
            <a:pPr marL="514350" indent="-514350">
              <a:buFont typeface="Wingdings" pitchFamily="2" charset="2"/>
              <a:buNone/>
            </a:pPr>
            <a:endParaRPr lang="en-US" sz="1200" b="1" dirty="0" smtClean="0"/>
          </a:p>
          <a:p>
            <a:pPr marL="514350" indent="-514350">
              <a:buFont typeface="Wingdings" pitchFamily="2" charset="2"/>
              <a:buAutoNum type="alphaLcParenBoth" startAt="3"/>
            </a:pPr>
            <a:r>
              <a:rPr lang="en-US" sz="2800" b="1" u="sng" dirty="0" smtClean="0">
                <a:solidFill>
                  <a:srgbClr val="FF0000"/>
                </a:solidFill>
              </a:rPr>
              <a:t>Actinide series</a:t>
            </a:r>
            <a:r>
              <a:rPr lang="en-US" sz="2800" b="1" dirty="0" smtClean="0"/>
              <a:t> – elements 90-103</a:t>
            </a:r>
          </a:p>
          <a:p>
            <a:pPr marL="514350" indent="-514350">
              <a:buFont typeface="Wingdings" pitchFamily="2" charset="2"/>
              <a:buNone/>
            </a:pPr>
            <a:endParaRPr lang="en-US" sz="1200" b="1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400" b="1" dirty="0" smtClean="0"/>
              <a:t>Most are synthetic and all are radioactive.</a:t>
            </a:r>
          </a:p>
          <a:p>
            <a:pPr marL="914400" lvl="1" indent="-514350">
              <a:buFont typeface="Wingdings" pitchFamily="2" charset="2"/>
              <a:buChar char="Ø"/>
            </a:pPr>
            <a:endParaRPr lang="en-US" sz="1000" b="1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400" b="1" dirty="0" smtClean="0"/>
              <a:t>These elements are part of period 7.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PP_SEDUC_PRT_Chemistry_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PPP_SEDUC_PRT_Chemistry_Class</Template>
  <TotalTime>555</TotalTime>
  <Words>463</Words>
  <Application>Microsoft Office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</vt:lpstr>
      <vt:lpstr>PPP_SEDUC_PRT_Chemistry_Class</vt:lpstr>
      <vt:lpstr>Image</vt:lpstr>
      <vt:lpstr>History of the Periodic Table</vt:lpstr>
      <vt:lpstr>Mendeleev’s Periodic Table</vt:lpstr>
      <vt:lpstr>Mendeleev’s Periodic Table</vt:lpstr>
      <vt:lpstr>Properties of Some Elements Predicted By Mendeleev</vt:lpstr>
      <vt:lpstr>Mendeleev has Unresolved Issues</vt:lpstr>
      <vt:lpstr>   Moseley and the Periodic Table</vt:lpstr>
      <vt:lpstr>Modern Periodic Table</vt:lpstr>
      <vt:lpstr>Changes in the Periodic Table</vt:lpstr>
      <vt:lpstr>Changes in the Periodic Table</vt:lpstr>
      <vt:lpstr>       Outcome Sentences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Inquiry:  10-31-2011</dc:title>
  <dc:creator>Owner</dc:creator>
  <cp:lastModifiedBy>Sherrell Gillam</cp:lastModifiedBy>
  <cp:revision>17</cp:revision>
  <dcterms:created xsi:type="dcterms:W3CDTF">2011-10-30T11:30:25Z</dcterms:created>
  <dcterms:modified xsi:type="dcterms:W3CDTF">2014-10-13T16:32:18Z</dcterms:modified>
</cp:coreProperties>
</file>