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64" r:id="rId8"/>
    <p:sldMasterId id="2147483777" r:id="rId9"/>
    <p:sldMasterId id="2147483790" r:id="rId10"/>
    <p:sldMasterId id="2147483803" r:id="rId11"/>
  </p:sldMasterIdLst>
  <p:sldIdLst>
    <p:sldId id="256" r:id="rId12"/>
    <p:sldId id="260" r:id="rId13"/>
    <p:sldId id="258" r:id="rId14"/>
    <p:sldId id="259" r:id="rId15"/>
    <p:sldId id="261" r:id="rId16"/>
    <p:sldId id="262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5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6382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303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0065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194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1220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278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981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476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1444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8683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8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9806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9442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4659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6408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7175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2127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9219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7367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7505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1553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87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4261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4111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9166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4692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8977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6529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5556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0628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9088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6986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557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1370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81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16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63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13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36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35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0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86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38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77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823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182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7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02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73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27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32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3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56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62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56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961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1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31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437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316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929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549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0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82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5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495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0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26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786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965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814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757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424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6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092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961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253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10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025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425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19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474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053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383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684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9850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56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181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698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715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88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430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129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60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684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837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41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216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670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527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667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495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268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6755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4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213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519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715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1518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3608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939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596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1159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948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FA96-5CAE-4C56-9AB4-CCBD0662E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3755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19EE-CDB6-4645-AC5A-63662969B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6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6862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F781-F4D3-4F20-AF3C-AF039749C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516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9B40A-C2BE-46E9-B4C2-55580461F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3089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D57DA-83ED-4361-8E8A-E45AFC24F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5992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B33D6-A4B5-414A-B062-2C4FF23404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048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F500-8A55-4E52-972B-C82356FD2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670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C0B03C-0573-4094-ABF5-C30DA0B097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45799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72E14-9D39-44D4-A76B-1CBAB5F245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7330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3F16-D784-4E16-B51C-EABFB3BEE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9699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12A-C423-4A2C-AF78-71CE14CADD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071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7B76-BF4B-4535-B5F0-D95DC5B324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5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57A0-2393-4A16-975F-EDF084AB6797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C870-FBE4-42EC-B0EE-BF93D096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8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6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5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0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8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5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7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3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8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A6C9ABD2-9CB6-46B5-AC8F-4965D70775D2}" type="slidenum">
              <a:rPr lang="en-US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8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mazingrust.com/experiments/how_to/Images/Chlorine_gas.jpg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13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File:Natr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5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Properties of</a:t>
            </a:r>
            <a:br>
              <a:rPr lang="en-US" sz="5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5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Subgroups</a:t>
            </a:r>
            <a:endParaRPr lang="en-US" sz="5400" u="sng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124200"/>
            <a:ext cx="50292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7030A0"/>
                </a:solidFill>
              </a:rPr>
              <a:t>Elements of the same group have similar physical and chemical properties</a:t>
            </a:r>
            <a:endParaRPr lang="en-US" sz="3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</a:rPr>
              <a:t>Noble Gases</a:t>
            </a:r>
            <a:endParaRPr lang="en-US" sz="4000" u="sng" dirty="0">
              <a:solidFill>
                <a:schemeClr val="tx1"/>
              </a:solidFill>
            </a:endParaRPr>
          </a:p>
        </p:txBody>
      </p:sp>
      <p:pic>
        <p:nvPicPr>
          <p:cNvPr id="3" name="Picture 2" descr="NobleGas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152400"/>
            <a:ext cx="699035" cy="6477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7010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0" fontAlgn="base" hangingPunct="0"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8 </a:t>
            </a:r>
            <a:r>
              <a:rPr lang="en-US" sz="2800" b="1" u="sng" dirty="0">
                <a:solidFill>
                  <a:srgbClr val="000000"/>
                </a:solidFill>
                <a:cs typeface="Arial" charset="0"/>
              </a:rPr>
              <a:t>valence electrons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(except helium,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	which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has only 2)</a:t>
            </a:r>
          </a:p>
          <a:p>
            <a:pPr marL="514350" indent="-514350" eaLnBrk="0" fontAlgn="base" hangingPunct="0"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ONLY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found pure in nature – they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	are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chemically </a:t>
            </a: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UNREACTIVE!!</a:t>
            </a:r>
            <a:endParaRPr lang="en-US" sz="2800" b="1" u="sng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0" fontAlgn="base" hangingPunct="0"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Colorless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and </a:t>
            </a: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odorless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. </a:t>
            </a:r>
          </a:p>
          <a:p>
            <a:pPr marL="514350" indent="-514350" eaLnBrk="0" fontAlgn="base" hangingPunct="0"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Were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among the last of the natural elements to be discovered</a:t>
            </a:r>
          </a:p>
        </p:txBody>
      </p:sp>
      <p:pic>
        <p:nvPicPr>
          <p:cNvPr id="5" name="Picture 4" descr="thCAC8YH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5029200"/>
            <a:ext cx="22860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257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Neon gives a distinct reddish-orange glow when used in a low-voltage lamp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4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</a:rPr>
              <a:t>Properties of Metals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47244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fontAlgn="base"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Good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conductors of </a:t>
            </a:r>
            <a:r>
              <a:rPr lang="en-US" sz="2800" b="1" u="sng" dirty="0">
                <a:solidFill>
                  <a:srgbClr val="000000"/>
                </a:solidFill>
                <a:cs typeface="Arial" charset="0"/>
              </a:rPr>
              <a:t>heat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 and </a:t>
            </a:r>
            <a:r>
              <a:rPr lang="en-US" sz="2800" b="1" u="sng" dirty="0">
                <a:solidFill>
                  <a:srgbClr val="000000"/>
                </a:solidFill>
                <a:cs typeface="Arial" charset="0"/>
              </a:rPr>
              <a:t>electricity</a:t>
            </a:r>
          </a:p>
          <a:p>
            <a:pPr marL="514350" indent="-514350" fontAlgn="base"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Malleable</a:t>
            </a:r>
            <a:endParaRPr lang="en-US" sz="2800" b="1" u="sng" dirty="0">
              <a:solidFill>
                <a:srgbClr val="000000"/>
              </a:solidFill>
              <a:cs typeface="Arial" charset="0"/>
            </a:endParaRPr>
          </a:p>
          <a:p>
            <a:pPr marL="514350" indent="-514350" fontAlgn="base"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Ductile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fontAlgn="base"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Have </a:t>
            </a: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luster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(shine)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9268" name="Picture 4" descr="11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143000"/>
            <a:ext cx="3760788" cy="51387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3361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4343400" cy="1143000"/>
          </a:xfrm>
        </p:spPr>
        <p:txBody>
          <a:bodyPr/>
          <a:lstStyle/>
          <a:p>
            <a:r>
              <a:rPr lang="en-US" sz="4400" u="sng" dirty="0" smtClean="0">
                <a:solidFill>
                  <a:schemeClr val="accent6">
                    <a:lumMod val="50000"/>
                  </a:schemeClr>
                </a:solidFill>
              </a:rPr>
              <a:t>Alkali Metals</a:t>
            </a:r>
            <a:endParaRPr lang="en-US" sz="44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5257800" cy="4114800"/>
          </a:xfrm>
        </p:spPr>
        <p:txBody>
          <a:bodyPr/>
          <a:lstStyle/>
          <a:p>
            <a:pPr marL="514350" indent="-514350">
              <a:buClr>
                <a:srgbClr val="000066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1 valence electron</a:t>
            </a:r>
          </a:p>
          <a:p>
            <a:pPr marL="514350" indent="-514350">
              <a:buClr>
                <a:srgbClr val="000066"/>
              </a:buClr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Soft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and </a:t>
            </a: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shiny</a:t>
            </a:r>
          </a:p>
          <a:p>
            <a:pPr marL="514350" indent="-514350">
              <a:buClr>
                <a:srgbClr val="000066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Are </a:t>
            </a: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NEVER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found </a:t>
            </a: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pure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in nature (always </a:t>
            </a: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bonded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to another element)</a:t>
            </a:r>
          </a:p>
          <a:p>
            <a:pPr marL="514350" indent="-514350">
              <a:buClr>
                <a:srgbClr val="000066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VERY </a:t>
            </a: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REACTIVE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!!</a:t>
            </a:r>
          </a:p>
          <a:p>
            <a:pPr marL="514350" indent="-514350">
              <a:buClr>
                <a:srgbClr val="000066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React </a:t>
            </a: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violently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with water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pic>
        <p:nvPicPr>
          <p:cNvPr id="4" name="Picture 3" descr="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33400"/>
            <a:ext cx="1189038" cy="230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81800" y="3048000"/>
            <a:ext cx="21494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C00000"/>
                </a:solidFill>
                <a:cs typeface="Arial" charset="0"/>
              </a:rPr>
              <a:t>Potassium, K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 reacts with water and must be stored in kerosene</a:t>
            </a:r>
          </a:p>
        </p:txBody>
      </p:sp>
      <p:pic>
        <p:nvPicPr>
          <p:cNvPr id="6" name="Picture 5" descr="alkal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3400"/>
            <a:ext cx="762000" cy="5911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058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Alkaline Earth Metals</a:t>
            </a:r>
            <a:endParaRPr lang="en-US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7724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2 valence electrons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Less reactive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than alkali  metals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Not found pure in nature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The word “alkaline” means “basic” </a:t>
            </a:r>
          </a:p>
        </p:txBody>
      </p:sp>
      <p:pic>
        <p:nvPicPr>
          <p:cNvPr id="4" name="Picture 3" descr="alkalineEart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139700"/>
            <a:ext cx="838200" cy="648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hCAQVB0K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276600"/>
            <a:ext cx="3348318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09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Magnesium (Mg)</a:t>
            </a:r>
            <a:endParaRPr lang="en-US" dirty="0"/>
          </a:p>
        </p:txBody>
      </p:sp>
      <p:pic>
        <p:nvPicPr>
          <p:cNvPr id="7" name="Picture 6" descr="thCA28DO1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276600"/>
            <a:ext cx="4038044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5638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Calcium (Ca)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3200400" cy="2362200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</a:rPr>
              <a:t>Transition </a:t>
            </a:r>
            <a:br>
              <a:rPr lang="en-US" sz="4000" u="sng" dirty="0" smtClean="0">
                <a:solidFill>
                  <a:schemeClr val="tx1"/>
                </a:solidFill>
              </a:rPr>
            </a:br>
            <a:r>
              <a:rPr lang="en-US" sz="4000" u="sng" dirty="0" smtClean="0">
                <a:solidFill>
                  <a:schemeClr val="tx1"/>
                </a:solidFill>
              </a:rPr>
              <a:t>Metals</a:t>
            </a:r>
            <a:endParaRPr lang="en-US" sz="4000" u="sng" dirty="0">
              <a:solidFill>
                <a:schemeClr val="tx1"/>
              </a:solidFill>
            </a:endParaRPr>
          </a:p>
        </p:txBody>
      </p:sp>
      <p:pic>
        <p:nvPicPr>
          <p:cNvPr id="140296" name="Picture 8" descr="H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733800"/>
            <a:ext cx="1771650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4724400" y="5486400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000000"/>
                </a:solidFill>
                <a:cs typeface="Arial" charset="0"/>
              </a:rPr>
              <a:t>Mercury, Hg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, is the only metal that exists as a liquid at room temperature</a:t>
            </a:r>
          </a:p>
        </p:txBody>
      </p:sp>
      <p:pic>
        <p:nvPicPr>
          <p:cNvPr id="9" name="Picture 8" descr="TransitionMetal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04800"/>
            <a:ext cx="5895975" cy="322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28600" y="3657600"/>
            <a:ext cx="472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Have all the properties 	of metals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Number of </a:t>
            </a:r>
            <a:r>
              <a:rPr lang="en-US" sz="2800" u="sng" dirty="0" smtClean="0"/>
              <a:t>valence</a:t>
            </a:r>
            <a:r>
              <a:rPr lang="en-US" sz="2800" dirty="0" smtClean="0"/>
              <a:t> 	electrons </a:t>
            </a:r>
            <a:r>
              <a:rPr lang="en-US" sz="2800" u="sng" dirty="0" smtClean="0"/>
              <a:t>varies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Charge of the element 	</a:t>
            </a:r>
            <a:r>
              <a:rPr lang="en-US" sz="2800" u="sng" dirty="0" smtClean="0"/>
              <a:t>varies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3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5562600" cy="1295400"/>
          </a:xfrm>
        </p:spPr>
        <p:txBody>
          <a:bodyPr/>
          <a:lstStyle/>
          <a:p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</a:rPr>
              <a:t>Properties of 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4000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</a:rPr>
              <a:t>Metalloids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6096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sz="3000" b="1" dirty="0" smtClean="0">
                <a:solidFill>
                  <a:srgbClr val="000000"/>
                </a:solidFill>
                <a:cs typeface="Arial" charset="0"/>
              </a:rPr>
              <a:t>They </a:t>
            </a:r>
            <a:r>
              <a:rPr lang="en-US" sz="3000" b="1" dirty="0">
                <a:solidFill>
                  <a:srgbClr val="000000"/>
                </a:solidFill>
                <a:cs typeface="Arial" charset="0"/>
              </a:rPr>
              <a:t>have properties of both metals and nonmetals</a:t>
            </a:r>
            <a:r>
              <a:rPr lang="en-US" sz="3000" b="1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CC99"/>
              </a:buClr>
            </a:pP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Clr>
                <a:srgbClr val="00CC99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Less brittle than metals, 	more brittle than nonmetals. 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Clr>
                <a:srgbClr val="00CC99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Semiconductors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of electricity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Clr>
                <a:srgbClr val="00CC99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Metallic </a:t>
            </a: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luster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(shine)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5" descr="metalloid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762000"/>
            <a:ext cx="3352800" cy="558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94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191000" cy="609600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</a:rPr>
              <a:t>Nonmetals</a:t>
            </a:r>
            <a:endParaRPr lang="en-US" sz="4000" u="sng" dirty="0">
              <a:solidFill>
                <a:schemeClr val="tx1"/>
              </a:solidFill>
            </a:endParaRP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304800" y="685800"/>
            <a:ext cx="5029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Poor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conductors of heat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	and electricity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Brittle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Majority are a gas at 	room temperature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4" descr="NonMetal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762000"/>
            <a:ext cx="2924629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File:GraphiteUSGO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495800"/>
            <a:ext cx="2133600" cy="2092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95600" y="502920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Carbon, the graphite in “pencil lead” is a great example of a nonmetallic element. </a:t>
            </a:r>
            <a:endParaRPr lang="en-US" sz="28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8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</a:rPr>
              <a:t>Examples of Nonmetals</a:t>
            </a:r>
          </a:p>
        </p:txBody>
      </p:sp>
      <p:pic>
        <p:nvPicPr>
          <p:cNvPr id="142339" name="Picture 3" descr="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371600"/>
            <a:ext cx="2114550" cy="1749425"/>
          </a:xfrm>
          <a:prstGeom prst="rect">
            <a:avLst/>
          </a:prstGeom>
          <a:noFill/>
        </p:spPr>
      </p:pic>
      <p:pic>
        <p:nvPicPr>
          <p:cNvPr id="142340" name="Picture 4" descr="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0"/>
            <a:ext cx="1828800" cy="1371600"/>
          </a:xfrm>
          <a:prstGeom prst="rect">
            <a:avLst/>
          </a:prstGeom>
          <a:noFill/>
        </p:spPr>
      </p:pic>
      <p:pic>
        <p:nvPicPr>
          <p:cNvPr id="142341" name="Picture 5" descr="HO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429000"/>
            <a:ext cx="3252788" cy="2657475"/>
          </a:xfrm>
          <a:prstGeom prst="rect">
            <a:avLst/>
          </a:prstGeom>
          <a:noFill/>
        </p:spPr>
      </p:pic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228600" y="1600200"/>
            <a:ext cx="2606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000000"/>
                </a:solidFill>
                <a:cs typeface="Arial" charset="0"/>
              </a:rPr>
              <a:t>Sulfur, S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, was once known as “brimstone”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6705600" y="1341438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Microspheres of </a:t>
            </a:r>
            <a:r>
              <a:rPr lang="en-US" sz="2400" b="1" u="sng" dirty="0">
                <a:solidFill>
                  <a:srgbClr val="000000"/>
                </a:solidFill>
                <a:cs typeface="Arial" charset="0"/>
              </a:rPr>
              <a:t>phosphorus, P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, a reactive nonmetal </a:t>
            </a: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533400" y="3581400"/>
            <a:ext cx="426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Graphite is not the only pure form of </a:t>
            </a:r>
            <a:r>
              <a:rPr lang="en-US" sz="2400" b="1" u="sng" dirty="0">
                <a:solidFill>
                  <a:srgbClr val="000000"/>
                </a:solidFill>
                <a:cs typeface="Arial" charset="0"/>
              </a:rPr>
              <a:t>carbon, C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. Diamond is also carbon; the color comes from impurities caught within the crystal structure</a:t>
            </a:r>
          </a:p>
        </p:txBody>
      </p:sp>
    </p:spTree>
    <p:extLst>
      <p:ext uri="{BB962C8B-B14F-4D97-AF65-F5344CB8AC3E}">
        <p14:creationId xmlns:p14="http://schemas.microsoft.com/office/powerpoint/2010/main" val="378551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 autoUpdateAnimBg="0"/>
      <p:bldP spid="142343" grpId="0" autoUpdateAnimBg="0"/>
      <p:bldP spid="1423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tx1"/>
                </a:solidFill>
              </a:rPr>
              <a:t>Halogens</a:t>
            </a:r>
            <a:endParaRPr lang="en-US" sz="4000" u="sng" dirty="0">
              <a:solidFill>
                <a:schemeClr val="tx1"/>
              </a:solidFill>
            </a:endParaRPr>
          </a:p>
        </p:txBody>
      </p:sp>
      <p:pic>
        <p:nvPicPr>
          <p:cNvPr id="3" name="Picture 2" descr="Halogen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762000"/>
            <a:ext cx="810392" cy="5029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09600" y="990600"/>
            <a:ext cx="6477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7 </a:t>
            </a:r>
            <a:r>
              <a:rPr lang="en-US" sz="2800" b="1" u="sng" dirty="0">
                <a:solidFill>
                  <a:srgbClr val="000000"/>
                </a:solidFill>
                <a:cs typeface="Arial" charset="0"/>
              </a:rPr>
              <a:t>valence electrons</a:t>
            </a:r>
          </a:p>
          <a:p>
            <a:pPr marL="514350" indent="-51435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cs typeface="Arial" charset="0"/>
              </a:rPr>
              <a:t>Never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found </a:t>
            </a:r>
            <a:r>
              <a:rPr lang="en-US" sz="2800" b="1" u="sng" dirty="0">
                <a:solidFill>
                  <a:srgbClr val="000000"/>
                </a:solidFill>
                <a:cs typeface="Arial" charset="0"/>
              </a:rPr>
              <a:t>pure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 in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nature (always bonded to another element)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In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their pure form are </a:t>
            </a:r>
            <a:r>
              <a:rPr lang="en-US" sz="2800" b="1" u="sng" dirty="0">
                <a:solidFill>
                  <a:srgbClr val="000000"/>
                </a:solidFill>
                <a:cs typeface="Arial" charset="0"/>
              </a:rPr>
              <a:t>diatomic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molecules (F</a:t>
            </a:r>
            <a:r>
              <a:rPr lang="en-US" sz="2800" b="1" baseline="-25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, Cl</a:t>
            </a:r>
            <a:r>
              <a:rPr lang="en-US" sz="2800" b="1" baseline="-25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, Br</a:t>
            </a:r>
            <a:r>
              <a:rPr lang="en-US" sz="2800" b="1" baseline="-25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, and I</a:t>
            </a:r>
            <a:r>
              <a:rPr lang="en-US" sz="2800" b="1" baseline="-25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) </a:t>
            </a:r>
          </a:p>
        </p:txBody>
      </p:sp>
      <p:pic>
        <p:nvPicPr>
          <p:cNvPr id="2050" name="Picture 2" descr="http://amazingrust.com/experiments/how_to/Images/Chlorine_gas_small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724400"/>
            <a:ext cx="1600200" cy="1728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362200" y="50292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Chlorine is a yellow-green poisonous gas</a:t>
            </a:r>
          </a:p>
        </p:txBody>
      </p:sp>
    </p:spTree>
    <p:extLst>
      <p:ext uri="{BB962C8B-B14F-4D97-AF65-F5344CB8AC3E}">
        <p14:creationId xmlns:p14="http://schemas.microsoft.com/office/powerpoint/2010/main" val="123953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Office Theme</vt:lpstr>
      <vt:lpstr>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8_Blank Presentation</vt:lpstr>
      <vt:lpstr>9_Blank Presentation</vt:lpstr>
      <vt:lpstr>10_Blank Presentation</vt:lpstr>
      <vt:lpstr>11_Blank Presentation</vt:lpstr>
      <vt:lpstr>Properties of Subgroups</vt:lpstr>
      <vt:lpstr>Properties of Metals</vt:lpstr>
      <vt:lpstr>Alkali Metals</vt:lpstr>
      <vt:lpstr>Alkaline Earth Metals</vt:lpstr>
      <vt:lpstr>Transition  Metals</vt:lpstr>
      <vt:lpstr>Properties of  Metalloids</vt:lpstr>
      <vt:lpstr>Nonmetals</vt:lpstr>
      <vt:lpstr>Examples of Nonmetals</vt:lpstr>
      <vt:lpstr>Halogens</vt:lpstr>
      <vt:lpstr>Noble Gases</vt:lpstr>
    </vt:vector>
  </TitlesOfParts>
  <Company>Pasadena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CLASSES</dc:title>
  <dc:creator>Ashley McAllister</dc:creator>
  <cp:lastModifiedBy>Sherrell Gillam</cp:lastModifiedBy>
  <cp:revision>5</cp:revision>
  <dcterms:created xsi:type="dcterms:W3CDTF">2012-10-08T15:23:07Z</dcterms:created>
  <dcterms:modified xsi:type="dcterms:W3CDTF">2014-10-16T13:21:04Z</dcterms:modified>
</cp:coreProperties>
</file>